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33"/>
  </p:notesMasterIdLst>
  <p:sldIdLst>
    <p:sldId id="317" r:id="rId3"/>
    <p:sldId id="323" r:id="rId4"/>
    <p:sldId id="318" r:id="rId5"/>
    <p:sldId id="272" r:id="rId6"/>
    <p:sldId id="300" r:id="rId7"/>
    <p:sldId id="293" r:id="rId8"/>
    <p:sldId id="295" r:id="rId9"/>
    <p:sldId id="296" r:id="rId10"/>
    <p:sldId id="297" r:id="rId11"/>
    <p:sldId id="302" r:id="rId12"/>
    <p:sldId id="298" r:id="rId13"/>
    <p:sldId id="299" r:id="rId14"/>
    <p:sldId id="303" r:id="rId15"/>
    <p:sldId id="304" r:id="rId16"/>
    <p:sldId id="301" r:id="rId17"/>
    <p:sldId id="320" r:id="rId18"/>
    <p:sldId id="324" r:id="rId19"/>
    <p:sldId id="258" r:id="rId20"/>
    <p:sldId id="305" r:id="rId21"/>
    <p:sldId id="259" r:id="rId22"/>
    <p:sldId id="257" r:id="rId23"/>
    <p:sldId id="307" r:id="rId24"/>
    <p:sldId id="306" r:id="rId25"/>
    <p:sldId id="308" r:id="rId26"/>
    <p:sldId id="311" r:id="rId27"/>
    <p:sldId id="310" r:id="rId28"/>
    <p:sldId id="309" r:id="rId29"/>
    <p:sldId id="312" r:id="rId30"/>
    <p:sldId id="313" r:id="rId31"/>
    <p:sldId id="31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89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5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fc3d55523_0_8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fc3d55523_0_8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8241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2411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51bfea8f2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51bfea8f2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0599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51bfea8f2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51bfea8f2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46892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51e0eb8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51e0eb8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5621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31DB-8A72-C946-90A2-916816717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E27A5-08BE-A94D-B636-01570EBA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514D-88B9-F045-B3C3-EA28CFCF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1FF1D-1BF0-704E-9B26-CAA3486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7FEA-8234-4444-8378-60D0BDD7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E46A-1F2E-6B4C-95CA-8FF7FBB7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E682D-7F29-684A-A135-A852E5662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7A31-DD6D-5C44-AC02-DAB1626F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E0E4-5128-7641-B3D9-F46B6728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9E2DA-E945-D645-876B-E0EF500B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0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2D87E-62BB-7942-BF87-84DDFB616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D02E4-D701-CB45-988B-798EA58E0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EE5AC-98AE-0745-B5F2-FD6432DE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4EEBC-FC54-6D4C-8BBA-B24A3438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110C-D1DE-664C-ABF8-1A74B30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065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95693" y="4542"/>
            <a:ext cx="1644287" cy="1846047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9033445" y="3872011"/>
            <a:ext cx="2914864" cy="29860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1098667" y="2151767"/>
            <a:ext cx="7810400" cy="24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95414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951164" y="5129492"/>
            <a:ext cx="1100523" cy="1100523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738400" y="5518633"/>
            <a:ext cx="7790800" cy="71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1499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4A99-97F5-7B48-8F45-08D365F97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F767-B518-8245-B251-7BA8F3FD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23DB6-AD95-4F4D-9633-1838A58F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1BE4B-9543-4A43-BA4A-514DDD7C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0AD1-1EBE-B04D-9235-85C61217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69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9/4/2019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A44F-2AE8-DB4D-8FEF-D1A5A7A9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80B49-65F6-5E4B-8CED-F0452406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B977-4060-FD46-838B-B263144C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8C57-896E-0A43-B74D-170F013D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5EF11-7757-1048-AA2E-8D9B03A6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975B-80E9-C546-A540-EE79C48A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AD97D-6942-9046-A4C1-241A4696C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C5B4E-9553-8644-B4D4-12D60842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AD483-51D9-F14D-8956-784BE430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DCB47-6889-4840-96A9-F6D825E1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255-95EA-A24E-9F8E-CCFB6968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9F01-1DA9-3242-B834-747264F8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BDBCC-89CF-5B4A-8DA4-9EE0A216B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1776F-8D24-F047-AAAF-89142BE4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C672A-D4CA-9744-BCF8-AFA0C2351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50CC-C05E-804F-BF15-BDF3509A1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AAFD2-83E4-7642-B3C5-9F86E82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13553-7A65-B345-AF9C-AC13C2A1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0044E-EB6B-9F46-8E84-C294D0A5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2BE8-4DF8-DE46-8791-EF3BD9C0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CB81A-37F1-DE40-B31C-6AD94414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CC2DE-8F26-EF4C-8652-7D0E25D0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2AD46-EBB6-E644-A12B-B0775E38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9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86E8D-1AA3-2B4F-A5FE-CB07600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58427-BAAC-3748-8544-D07174F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817A-9C04-1E46-B710-D4F5C92BD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B342-9399-1B47-BE01-7CBE241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3F80-E8D8-9147-B745-DA68CEB25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5AD90-0B55-AA43-BD4E-A8AFCCAD2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7C751-1653-1841-B0D4-A131C1CB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36C0B-EEE4-FA43-87AF-5863A5EC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D42FD-C0AD-4A41-AA00-3B8BE068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B409-E393-1F44-B684-22043D2F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4C7AE-FDF2-B845-BDFA-8B659E532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CA98-2D7D-7647-B7E6-BB1C10E7C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EE64D-A01B-114D-86B4-158EC7B0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C557-4E0C-9C44-BE91-3FCC88E3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6E834-0536-1149-9BFA-7EE4FBD8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2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3D405-D02A-7440-843A-33A3BCC9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38F7F-5D48-2647-BF0D-4E2A8AF4A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424F-DEE6-AC4F-B4A0-BE7D66FFB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84C08-5F49-614C-BBD4-6EDD51FC4404}" type="datetimeFigureOut">
              <a:rPr lang="en-US" smtClean="0"/>
              <a:t>9/4/2019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5B93-1C77-2B46-BAC4-EEF29D5A1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1B56-16A5-784D-B243-2C20E4484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hdr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hyperlink" Target="https://conda.io/miniconda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pyder-ide.org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anaconda.com/anaconda/install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09/06/2019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2: 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0464E-E5DE-BF45-9190-94D67EBF8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Get Spyder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6AB32-3DE9-5A4B-9AD6-207B36DD7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the </a:t>
            </a:r>
            <a:r>
              <a:rPr lang="en-US" b="1" dirty="0"/>
              <a:t>Windows</a:t>
            </a:r>
            <a:r>
              <a:rPr lang="en-US" dirty="0"/>
              <a:t> Start Menu:</a:t>
            </a:r>
          </a:p>
          <a:p>
            <a:pPr lvl="1"/>
            <a:r>
              <a:rPr lang="en-US" dirty="0"/>
              <a:t>Go to Anaconda Navigator</a:t>
            </a:r>
          </a:p>
          <a:p>
            <a:pPr lvl="1"/>
            <a:r>
              <a:rPr lang="en-US" dirty="0"/>
              <a:t>Click Spyder</a:t>
            </a:r>
          </a:p>
          <a:p>
            <a:r>
              <a:rPr lang="en-US" dirty="0"/>
              <a:t>On </a:t>
            </a:r>
            <a:r>
              <a:rPr lang="en-US" b="1" dirty="0"/>
              <a:t>Mac:</a:t>
            </a:r>
          </a:p>
          <a:p>
            <a:pPr lvl="1"/>
            <a:r>
              <a:rPr lang="en-US" dirty="0"/>
              <a:t>Go to Anaconda App through Launchpad</a:t>
            </a:r>
          </a:p>
          <a:p>
            <a:pPr lvl="1"/>
            <a:r>
              <a:rPr lang="en-US" dirty="0"/>
              <a:t>Click Spyder</a:t>
            </a:r>
          </a:p>
        </p:txBody>
      </p:sp>
    </p:spTree>
    <p:extLst>
      <p:ext uri="{BB962C8B-B14F-4D97-AF65-F5344CB8AC3E}">
        <p14:creationId xmlns:p14="http://schemas.microsoft.com/office/powerpoint/2010/main" val="2614768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D84AF7-E599-574B-B05F-F78E6ACDC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Miniconda</a:t>
            </a:r>
          </a:p>
        </p:txBody>
      </p:sp>
    </p:spTree>
    <p:extLst>
      <p:ext uri="{BB962C8B-B14F-4D97-AF65-F5344CB8AC3E}">
        <p14:creationId xmlns:p14="http://schemas.microsoft.com/office/powerpoint/2010/main" val="3282896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B01BC9-F200-5E4C-95D7-F0CF6CDF0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292" y="513612"/>
            <a:ext cx="9894133" cy="1031216"/>
          </a:xfrm>
        </p:spPr>
        <p:txBody>
          <a:bodyPr anchor="b">
            <a:normAutofit/>
          </a:bodyPr>
          <a:lstStyle/>
          <a:p>
            <a:r>
              <a:rPr lang="en-US" dirty="0"/>
              <a:t> Install Miniconda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607803A-4E99-444E-94F7-8785CDDF584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80154" y="1884045"/>
            <a:ext cx="3275668" cy="2853308"/>
          </a:xfrm>
          <a:custGeom>
            <a:avLst/>
            <a:gdLst>
              <a:gd name="connsiteX0" fmla="*/ 3275668 w 3275668"/>
              <a:gd name="connsiteY0" fmla="*/ 2853308 h 2853308"/>
              <a:gd name="connsiteX1" fmla="*/ 655 w 3275668"/>
              <a:gd name="connsiteY1" fmla="*/ 2853308 h 2853308"/>
              <a:gd name="connsiteX2" fmla="*/ 0 w 3275668"/>
              <a:gd name="connsiteY2" fmla="*/ 2467565 h 2853308"/>
              <a:gd name="connsiteX3" fmla="*/ 2869894 w 3275668"/>
              <a:gd name="connsiteY3" fmla="*/ 2468888 h 2853308"/>
              <a:gd name="connsiteX4" fmla="*/ 2869894 w 3275668"/>
              <a:gd name="connsiteY4" fmla="*/ 0 h 2853308"/>
              <a:gd name="connsiteX5" fmla="*/ 3275668 w 3275668"/>
              <a:gd name="connsiteY5" fmla="*/ 0 h 285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668" h="2853308">
                <a:moveTo>
                  <a:pt x="3275668" y="2853308"/>
                </a:moveTo>
                <a:lnTo>
                  <a:pt x="655" y="2853308"/>
                </a:lnTo>
                <a:cubicBezTo>
                  <a:pt x="-655" y="2720171"/>
                  <a:pt x="1310" y="2600702"/>
                  <a:pt x="0" y="2467565"/>
                </a:cubicBezTo>
                <a:lnTo>
                  <a:pt x="2869894" y="2468888"/>
                </a:lnTo>
                <a:lnTo>
                  <a:pt x="2869894" y="0"/>
                </a:lnTo>
                <a:lnTo>
                  <a:pt x="3275668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989BE6A-C309-418E-8ADD-1616A98057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55822" y="3222529"/>
            <a:ext cx="3242952" cy="2828156"/>
          </a:xfrm>
          <a:custGeom>
            <a:avLst/>
            <a:gdLst>
              <a:gd name="connsiteX0" fmla="*/ 2837178 w 3242952"/>
              <a:gd name="connsiteY0" fmla="*/ 0 h 2828156"/>
              <a:gd name="connsiteX1" fmla="*/ 3242952 w 3242952"/>
              <a:gd name="connsiteY1" fmla="*/ 0 h 2828156"/>
              <a:gd name="connsiteX2" fmla="*/ 3242952 w 3242952"/>
              <a:gd name="connsiteY2" fmla="*/ 2828156 h 2828156"/>
              <a:gd name="connsiteX3" fmla="*/ 0 w 3242952"/>
              <a:gd name="connsiteY3" fmla="*/ 2828156 h 2828156"/>
              <a:gd name="connsiteX4" fmla="*/ 0 w 3242952"/>
              <a:gd name="connsiteY4" fmla="*/ 2442859 h 2828156"/>
              <a:gd name="connsiteX5" fmla="*/ 2837178 w 3242952"/>
              <a:gd name="connsiteY5" fmla="*/ 2443295 h 282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42952" h="2828156">
                <a:moveTo>
                  <a:pt x="2837178" y="0"/>
                </a:moveTo>
                <a:lnTo>
                  <a:pt x="3242952" y="0"/>
                </a:lnTo>
                <a:lnTo>
                  <a:pt x="3242952" y="2828156"/>
                </a:lnTo>
                <a:lnTo>
                  <a:pt x="0" y="2828156"/>
                </a:lnTo>
                <a:lnTo>
                  <a:pt x="0" y="2442859"/>
                </a:lnTo>
                <a:lnTo>
                  <a:pt x="2837178" y="2443295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65113F-7EAC-6E46-A702-836107F4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1373" y="2279151"/>
            <a:ext cx="3627063" cy="3387145"/>
          </a:xfrm>
        </p:spPr>
        <p:txBody>
          <a:bodyPr anchor="ctr">
            <a:normAutofit/>
          </a:bodyPr>
          <a:lstStyle/>
          <a:p>
            <a:r>
              <a:rPr lang="en-US" sz="2400">
                <a:hlinkClick r:id="rId2"/>
              </a:rPr>
              <a:t>https://conda.io/miniconda.html</a:t>
            </a:r>
            <a:endParaRPr lang="en-US" sz="2400"/>
          </a:p>
          <a:p>
            <a:endParaRPr lang="en-US" sz="24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05120E-63F9-F54C-A47E-54C66E9BA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86" y="1977080"/>
            <a:ext cx="6317354" cy="396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851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AC33B-5F44-C041-9C2E-93CA3C898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(Windows)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FF516-6FDE-D149-9A8A-A083AF6CA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on the downloaded file to start the installation. When the installer window appears,</a:t>
            </a:r>
          </a:p>
          <a:p>
            <a:pPr lvl="1"/>
            <a:r>
              <a:rPr lang="en-US" dirty="0"/>
              <a:t>Click </a:t>
            </a:r>
            <a:r>
              <a:rPr lang="en-US" i="1" dirty="0"/>
              <a:t>Next</a:t>
            </a:r>
            <a:r>
              <a:rPr lang="en-US" dirty="0"/>
              <a:t> to get started,</a:t>
            </a:r>
          </a:p>
          <a:p>
            <a:pPr lvl="1"/>
            <a:r>
              <a:rPr lang="en-US" dirty="0"/>
              <a:t>Click </a:t>
            </a:r>
            <a:r>
              <a:rPr lang="en-US" i="1" dirty="0"/>
              <a:t>I Agree</a:t>
            </a:r>
            <a:r>
              <a:rPr lang="en-US" dirty="0"/>
              <a:t> to accept the license terms, and</a:t>
            </a:r>
          </a:p>
          <a:p>
            <a:pPr lvl="1"/>
            <a:r>
              <a:rPr lang="en-US" dirty="0"/>
              <a:t>Then click </a:t>
            </a:r>
            <a:r>
              <a:rPr lang="en-US" i="1" dirty="0"/>
              <a:t>Next</a:t>
            </a:r>
            <a:r>
              <a:rPr lang="en-US" dirty="0"/>
              <a:t> to accept the defaults for the next several screens.</a:t>
            </a:r>
          </a:p>
          <a:p>
            <a:pPr lvl="1"/>
            <a:r>
              <a:rPr lang="en-US" dirty="0"/>
              <a:t>When you reach the screen with the </a:t>
            </a:r>
            <a:r>
              <a:rPr lang="en-US" i="1" dirty="0"/>
              <a:t>Install</a:t>
            </a:r>
            <a:r>
              <a:rPr lang="en-US" dirty="0"/>
              <a:t> button, verify the the two Advanced Options checkboxes to Add Anaconda to my PATH environment variable and to Register Anaconda as my default Python 3.7 are both checked. Then click </a:t>
            </a:r>
            <a:r>
              <a:rPr lang="en-US" i="1" dirty="0"/>
              <a:t>Install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When the install finishes, click </a:t>
            </a:r>
            <a:r>
              <a:rPr lang="en-US" i="1" dirty="0"/>
              <a:t>Next</a:t>
            </a:r>
            <a:r>
              <a:rPr lang="en-US" dirty="0"/>
              <a:t> then </a:t>
            </a:r>
            <a:r>
              <a:rPr lang="en-US" i="1" dirty="0"/>
              <a:t>Finish</a:t>
            </a:r>
            <a:r>
              <a:rPr lang="en-US" dirty="0"/>
              <a:t>. You can ignore the Anaconda Cloud window that pops up in your browser.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251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F1E73-24A4-C34E-8441-703AD1F4A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(Mac)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0BABB-B54E-9147-A220-F46A24E9E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on OS X Miniconda install</a:t>
            </a:r>
          </a:p>
          <a:p>
            <a:r>
              <a:rPr lang="en-US" dirty="0"/>
              <a:t>Click on the Miniconda installer for OS X</a:t>
            </a:r>
          </a:p>
          <a:p>
            <a:pPr lvl="1"/>
            <a:r>
              <a:rPr lang="en-US" dirty="0"/>
              <a:t>On this page select the </a:t>
            </a:r>
            <a:r>
              <a:rPr lang="en-US" i="1" dirty="0"/>
              <a:t>64-bit (.</a:t>
            </a:r>
            <a:r>
              <a:rPr lang="en-US" i="1" dirty="0" err="1"/>
              <a:t>pkg</a:t>
            </a:r>
            <a:r>
              <a:rPr lang="en-US" i="1" dirty="0"/>
              <a:t> installer)</a:t>
            </a:r>
            <a:r>
              <a:rPr lang="en-US" dirty="0"/>
              <a:t> for </a:t>
            </a:r>
            <a:r>
              <a:rPr lang="en-US" i="1" dirty="0"/>
              <a:t>Python 3.7</a:t>
            </a:r>
            <a:r>
              <a:rPr lang="en-US" dirty="0"/>
              <a:t> and Mac OS X</a:t>
            </a:r>
          </a:p>
          <a:p>
            <a:pPr lvl="1"/>
            <a:r>
              <a:rPr lang="en-US" dirty="0"/>
              <a:t>Wait for it to download. It will place a file called </a:t>
            </a:r>
            <a:r>
              <a:rPr lang="en-US" b="1" dirty="0"/>
              <a:t>Miniconda3-latest-MacOSX-x86_64.pkg</a:t>
            </a:r>
            <a:r>
              <a:rPr lang="en-US" dirty="0"/>
              <a:t> in your downloads folder. On my computer using Safari this is ~/Downloads</a:t>
            </a:r>
          </a:p>
          <a:p>
            <a:pPr lvl="1"/>
            <a:r>
              <a:rPr lang="en-US" dirty="0"/>
              <a:t>Double click on the file to begin the installation</a:t>
            </a:r>
          </a:p>
          <a:p>
            <a:pPr lvl="1"/>
            <a:r>
              <a:rPr lang="en-US" dirty="0"/>
              <a:t>Follow the steps on the installer</a:t>
            </a:r>
          </a:p>
          <a:p>
            <a:pPr lvl="1"/>
            <a:r>
              <a:rPr lang="en-US" dirty="0"/>
              <a:t>Select the location you want Minicinda3 to be saved.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407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8B211-1607-5B49-8F30-392E29CF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Miniconda Get Spyder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A2281-85D5-B049-A1D9-4D2F0C497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243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For Windows</a:t>
            </a:r>
          </a:p>
          <a:p>
            <a:pPr lvl="1"/>
            <a:r>
              <a:rPr lang="en-US" dirty="0"/>
              <a:t>In the start menu open Anaconda Prompt</a:t>
            </a:r>
          </a:p>
          <a:p>
            <a:pPr lvl="1"/>
            <a:r>
              <a:rPr lang="en-US" dirty="0"/>
              <a:t>Type </a:t>
            </a:r>
            <a:r>
              <a:rPr lang="en-US" dirty="0" err="1"/>
              <a:t>conda</a:t>
            </a:r>
            <a:r>
              <a:rPr lang="en-US" dirty="0"/>
              <a:t> install </a:t>
            </a:r>
            <a:r>
              <a:rPr lang="en-US" dirty="0" err="1"/>
              <a:t>spyder</a:t>
            </a:r>
            <a:endParaRPr lang="en-US" dirty="0"/>
          </a:p>
          <a:p>
            <a:pPr lvl="2"/>
            <a:r>
              <a:rPr lang="en-US" dirty="0"/>
              <a:t>Will take some time to download</a:t>
            </a:r>
          </a:p>
          <a:p>
            <a:pPr lvl="1"/>
            <a:r>
              <a:rPr lang="en-US" dirty="0"/>
              <a:t>Proceed ([y]/n)? y</a:t>
            </a:r>
          </a:p>
          <a:p>
            <a:pPr lvl="1"/>
            <a:r>
              <a:rPr lang="en-US" dirty="0"/>
              <a:t>Go to the start menu again and click on Spyder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For Mac: Go to the Terminal window (In Applications)</a:t>
            </a:r>
          </a:p>
          <a:p>
            <a:pPr lvl="1"/>
            <a:r>
              <a:rPr lang="en-US" dirty="0" err="1"/>
              <a:t>Uzmas</a:t>
            </a:r>
            <a:r>
              <a:rPr lang="en-US" dirty="0"/>
              <a:t>-MacBook-Air:~ </a:t>
            </a:r>
            <a:r>
              <a:rPr lang="en-US" dirty="0" err="1"/>
              <a:t>uzma</a:t>
            </a:r>
            <a:r>
              <a:rPr lang="en-US" dirty="0"/>
              <a:t>$ cd ~/Applications</a:t>
            </a:r>
          </a:p>
          <a:p>
            <a:pPr lvl="1"/>
            <a:r>
              <a:rPr lang="en-US" dirty="0" err="1"/>
              <a:t>Uzmas-MacBook-Air:Applications</a:t>
            </a:r>
            <a:r>
              <a:rPr lang="en-US" dirty="0"/>
              <a:t> </a:t>
            </a:r>
            <a:r>
              <a:rPr lang="en-US" dirty="0" err="1"/>
              <a:t>uzma</a:t>
            </a:r>
            <a:r>
              <a:rPr lang="en-US" dirty="0"/>
              <a:t>$ </a:t>
            </a:r>
            <a:r>
              <a:rPr lang="en-US" dirty="0" err="1"/>
              <a:t>conda</a:t>
            </a:r>
            <a:r>
              <a:rPr lang="en-US" dirty="0"/>
              <a:t> install </a:t>
            </a:r>
            <a:r>
              <a:rPr lang="en-US" dirty="0" err="1"/>
              <a:t>spyder</a:t>
            </a:r>
            <a:endParaRPr lang="en-US" dirty="0"/>
          </a:p>
          <a:p>
            <a:pPr lvl="2"/>
            <a:r>
              <a:rPr lang="en-US" dirty="0"/>
              <a:t>Will take some time to download</a:t>
            </a:r>
          </a:p>
          <a:p>
            <a:pPr lvl="1"/>
            <a:r>
              <a:rPr lang="en-US" dirty="0"/>
              <a:t>Proceed ([y]/n)? y</a:t>
            </a:r>
          </a:p>
          <a:p>
            <a:pPr lvl="1"/>
            <a:r>
              <a:rPr lang="en-US" dirty="0" err="1"/>
              <a:t>Uzmas-MacBook-Air:Applications</a:t>
            </a:r>
            <a:r>
              <a:rPr lang="en-US" dirty="0"/>
              <a:t> </a:t>
            </a:r>
            <a:r>
              <a:rPr lang="en-US" dirty="0" err="1"/>
              <a:t>uzma</a:t>
            </a:r>
            <a:r>
              <a:rPr lang="en-US" dirty="0"/>
              <a:t>$ which </a:t>
            </a:r>
            <a:r>
              <a:rPr lang="en-US" dirty="0" err="1"/>
              <a:t>spyder</a:t>
            </a:r>
            <a:endParaRPr lang="en-US" dirty="0"/>
          </a:p>
          <a:p>
            <a:pPr lvl="2"/>
            <a:r>
              <a:rPr lang="en-US" dirty="0"/>
              <a:t>Usually in the bin folder within miniconda3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512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7205E-6F05-1C46-AFDE-929B27551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Spyder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A9708-1696-264D-A475-1820CDCA4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detailed information go to: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https://docs.spyder-ide.org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854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33535-9D65-E944-86D3-A5F8A1F1A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20700-AC78-7141-A570-B6B2ED65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make sure all your installations are correctly done.</a:t>
            </a:r>
          </a:p>
          <a:p>
            <a:endParaRPr lang="en-US" dirty="0"/>
          </a:p>
          <a:p>
            <a:r>
              <a:rPr lang="en-US" dirty="0"/>
              <a:t>If not then please bring your computers to the instructor, TA or mentor for help.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545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9B51B-F6BD-D144-A27A-80AB1053B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Elements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65EEA-854B-504C-B011-7360FC4AB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1514"/>
            <a:ext cx="10515600" cy="461544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Python </a:t>
            </a:r>
            <a:r>
              <a:rPr lang="en-US" b="1" dirty="0"/>
              <a:t>program</a:t>
            </a:r>
            <a:r>
              <a:rPr lang="en-US" dirty="0"/>
              <a:t> is called a </a:t>
            </a:r>
            <a:r>
              <a:rPr lang="en-US" b="1" dirty="0"/>
              <a:t>script</a:t>
            </a:r>
            <a:r>
              <a:rPr lang="en-US" dirty="0"/>
              <a:t>: It is a sequence of definitions and commands. </a:t>
            </a:r>
          </a:p>
          <a:p>
            <a:r>
              <a:rPr lang="en-US" dirty="0"/>
              <a:t>These definitions are evaluated and the commands are executed by the Python </a:t>
            </a:r>
            <a:r>
              <a:rPr lang="en-US" b="1" dirty="0"/>
              <a:t>interpreter </a:t>
            </a:r>
            <a:r>
              <a:rPr lang="en-US" dirty="0"/>
              <a:t>in something called the </a:t>
            </a:r>
            <a:r>
              <a:rPr lang="en-US" b="1" dirty="0"/>
              <a:t>shell</a:t>
            </a:r>
            <a:r>
              <a:rPr lang="en-US" dirty="0"/>
              <a:t>. </a:t>
            </a:r>
          </a:p>
          <a:p>
            <a:r>
              <a:rPr lang="en-US" dirty="0"/>
              <a:t>A new shell is created whenever execution of a program begins. </a:t>
            </a:r>
          </a:p>
          <a:p>
            <a:r>
              <a:rPr lang="en-US" dirty="0"/>
              <a:t>A </a:t>
            </a:r>
            <a:r>
              <a:rPr lang="en-US" b="1" dirty="0"/>
              <a:t>command</a:t>
            </a:r>
            <a:r>
              <a:rPr lang="en-US" dirty="0"/>
              <a:t>, often called a </a:t>
            </a:r>
            <a:r>
              <a:rPr lang="en-US" b="1" dirty="0"/>
              <a:t>statement</a:t>
            </a:r>
            <a:r>
              <a:rPr lang="en-US" dirty="0"/>
              <a:t>, instructs the interpreter to do something. </a:t>
            </a:r>
          </a:p>
          <a:p>
            <a:pPr marL="0" indent="0">
              <a:buNone/>
            </a:pPr>
            <a:r>
              <a:rPr lang="en-US" dirty="0"/>
              <a:t>Example: print (‘Hello World!’)</a:t>
            </a:r>
          </a:p>
          <a:p>
            <a:pPr marL="0" indent="0">
              <a:buNone/>
            </a:pPr>
            <a:r>
              <a:rPr lang="en-US" dirty="0"/>
              <a:t>Is a command that makes the interpreter print:</a:t>
            </a:r>
          </a:p>
          <a:p>
            <a:pPr marL="0" indent="0">
              <a:buNone/>
            </a:pPr>
            <a:r>
              <a:rPr lang="en-US" dirty="0"/>
              <a:t>Hello World!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1243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C1462-9869-5247-B64A-E159E314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Jump in to our first Program!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92A03-B0D4-1745-91B1-ABFE69205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create a file called </a:t>
            </a:r>
            <a:r>
              <a:rPr lang="en-US" dirty="0" err="1"/>
              <a:t>hello.py</a:t>
            </a:r>
            <a:r>
              <a:rPr lang="en-US" dirty="0"/>
              <a:t> containing just the two lines of Python code:</a:t>
            </a:r>
          </a:p>
          <a:p>
            <a:pPr lvl="1"/>
            <a:r>
              <a:rPr lang="en-US" dirty="0"/>
              <a:t>print('Hello, World!’) </a:t>
            </a:r>
          </a:p>
          <a:p>
            <a:pPr lvl="1"/>
            <a:r>
              <a:rPr lang="en-US" dirty="0"/>
              <a:t>print('This is Python')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728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07AABD-7D7D-1E42-A862-71B1066D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A60BEE-89FC-1E4F-9322-F0754AEF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use Submitty (</a:t>
            </a:r>
            <a:r>
              <a:rPr lang="en-US" dirty="0" err="1"/>
              <a:t>submitty.cs.rpi.edu</a:t>
            </a:r>
            <a:r>
              <a:rPr lang="en-US" dirty="0"/>
              <a:t> ) for course content and homework submission.</a:t>
            </a:r>
          </a:p>
          <a:p>
            <a:pPr lvl="1"/>
            <a:r>
              <a:rPr lang="en-US" dirty="0"/>
              <a:t>Log in with your RCS Account and Password</a:t>
            </a:r>
          </a:p>
          <a:p>
            <a:r>
              <a:rPr lang="en-US" dirty="0"/>
              <a:t>Usually all home-works are posted on </a:t>
            </a:r>
            <a:r>
              <a:rPr lang="en-US" dirty="0" smtClean="0"/>
              <a:t>Tuesdays</a:t>
            </a:r>
            <a:endParaRPr lang="en-US" dirty="0"/>
          </a:p>
          <a:p>
            <a:r>
              <a:rPr lang="en-US" dirty="0"/>
              <a:t>Homework 1 will be posted </a:t>
            </a:r>
            <a:r>
              <a:rPr lang="en-US" dirty="0" smtClean="0"/>
              <a:t>tonight (</a:t>
            </a:r>
            <a:r>
              <a:rPr lang="en-US" dirty="0" smtClean="0"/>
              <a:t>Friday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Due date will </a:t>
            </a:r>
            <a:r>
              <a:rPr lang="en-US" dirty="0" smtClean="0"/>
              <a:t>be Tuesday the 17th 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0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6A2C3-C7FA-7443-B21D-3FE973F7C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 and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1C46F9-EE9E-DC41-BC9E-AB3FC5ABF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Objects </a:t>
            </a:r>
            <a:r>
              <a:rPr lang="en-US" dirty="0"/>
              <a:t>are the core things that Python programs manipulate. </a:t>
            </a:r>
          </a:p>
          <a:p>
            <a:endParaRPr lang="en-US" dirty="0"/>
          </a:p>
          <a:p>
            <a:r>
              <a:rPr lang="en-US" dirty="0"/>
              <a:t>Every object has a </a:t>
            </a:r>
            <a:r>
              <a:rPr lang="en-US" b="1" dirty="0"/>
              <a:t>type </a:t>
            </a:r>
            <a:r>
              <a:rPr lang="en-US" dirty="0"/>
              <a:t>that defines the kinds of things that programs can do with objects of that type.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1553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A0301-E66A-DC48-8779-CAD4514D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99441"/>
          </a:xfrm>
        </p:spPr>
        <p:txBody>
          <a:bodyPr/>
          <a:lstStyle/>
          <a:p>
            <a:r>
              <a:rPr lang="en-US" dirty="0"/>
              <a:t>Object </a:t>
            </a:r>
            <a:r>
              <a:rPr lang="en-US" dirty="0"/>
              <a:t>t</a:t>
            </a:r>
            <a:r>
              <a:rPr lang="en-US" dirty="0" smtClean="0"/>
              <a:t>ypes for numeric data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0804444"/>
              </p:ext>
            </p:extLst>
          </p:nvPr>
        </p:nvGraphicFramePr>
        <p:xfrm>
          <a:off x="838200" y="1491175"/>
          <a:ext cx="10515600" cy="144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8359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4F73E-AC8E-3946-86CD-B0C55C6E6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numbers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6C26C-0077-114B-9273-D8E204A94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has various "types" of numbers. We'll mainly focus on integers and floating point numbers.</a:t>
            </a:r>
          </a:p>
          <a:p>
            <a:r>
              <a:rPr lang="en-US" dirty="0"/>
              <a:t>Integers are just whole numbers, positive or negative. For example: 2 and -2 are examples of integers.</a:t>
            </a:r>
          </a:p>
          <a:p>
            <a:r>
              <a:rPr lang="en-US" dirty="0"/>
              <a:t>Floating point numbers in Python are the ones that have a decimal point in them, or use an exponential (e) to define the number. </a:t>
            </a:r>
          </a:p>
          <a:p>
            <a:r>
              <a:rPr lang="en-US" dirty="0"/>
              <a:t>Throughout this course we will be mainly working with integers or simple float number types.</a:t>
            </a:r>
          </a:p>
          <a:p>
            <a:r>
              <a:rPr lang="en-US" dirty="0"/>
              <a:t>Lets do some practice in Spyder.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85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7B195-8189-A240-ABF8-AD85ED654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CEAF6-4232-364C-81E6-A12B101B6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We'll learn about the following topics:</a:t>
            </a:r>
          </a:p>
          <a:p>
            <a:pPr marL="457200" lvl="1" indent="0">
              <a:buNone/>
            </a:pPr>
            <a:r>
              <a:rPr lang="en-US" dirty="0"/>
              <a:t>1.) Types of Numbers in Python </a:t>
            </a:r>
          </a:p>
          <a:p>
            <a:pPr marL="457200" lvl="1" indent="0">
              <a:buNone/>
            </a:pPr>
            <a:r>
              <a:rPr lang="en-US" dirty="0"/>
              <a:t>2.) Basic Arithmetic </a:t>
            </a:r>
          </a:p>
          <a:p>
            <a:pPr marL="457200" lvl="1" indent="0">
              <a:buNone/>
            </a:pPr>
            <a:r>
              <a:rPr lang="en-US" dirty="0"/>
              <a:t>3.) Differences between classic division and floor division </a:t>
            </a:r>
          </a:p>
          <a:p>
            <a:pPr marL="457200" lvl="1" indent="0">
              <a:buNone/>
            </a:pPr>
            <a:r>
              <a:rPr lang="en-US" dirty="0"/>
              <a:t>4.) </a:t>
            </a:r>
            <a:r>
              <a:rPr lang="en-US" dirty="0" smtClean="0"/>
              <a:t>Assignment </a:t>
            </a:r>
            <a:r>
              <a:rPr lang="en-US" dirty="0"/>
              <a:t>in Python</a:t>
            </a:r>
          </a:p>
        </p:txBody>
      </p:sp>
    </p:spTree>
    <p:extLst>
      <p:ext uri="{BB962C8B-B14F-4D97-AF65-F5344CB8AC3E}">
        <p14:creationId xmlns:p14="http://schemas.microsoft.com/office/powerpoint/2010/main" val="35228253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0966D-6AD1-2C45-A7ED-167FBD99A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D6667-BC01-EB4E-BA33-957872D3F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section:</a:t>
            </a:r>
          </a:p>
          <a:p>
            <a:endParaRPr lang="en-US" dirty="0"/>
          </a:p>
          <a:p>
            <a:pPr lvl="1"/>
            <a:r>
              <a:rPr lang="en-US" dirty="0"/>
              <a:t>We've seen how to use numbers in Python as a calculator let's see how we can assign names and create variables.</a:t>
            </a:r>
          </a:p>
          <a:p>
            <a:pPr lvl="1"/>
            <a:r>
              <a:rPr lang="en-US" dirty="0" smtClean="0"/>
              <a:t>Variables are placeholders in Python that hold a value</a:t>
            </a:r>
          </a:p>
          <a:p>
            <a:pPr lvl="1"/>
            <a:r>
              <a:rPr lang="en-US" dirty="0" smtClean="0"/>
              <a:t>These can be referred to again and again in a program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9275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F4A1-F456-E648-975F-19C72FE48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Assigning and Re-Assigning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89EF3-639C-914A-9B9E-3B3E745A1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Variable assignment follows `name = object`, where a single equals sign `=` is an ‘assignment operator’</a:t>
            </a:r>
          </a:p>
          <a:p>
            <a:r>
              <a:rPr lang="en-US" dirty="0"/>
              <a:t>Python lets you re-assign variables with a reference to the same object using a short cut.</a:t>
            </a:r>
          </a:p>
          <a:p>
            <a:r>
              <a:rPr lang="en-US" dirty="0"/>
              <a:t>Python lets you add, subtract, multiply and divide numbers with reassignment using `+=`, `-=`, `*=`, and `/=`.</a:t>
            </a:r>
          </a:p>
          <a:p>
            <a:r>
              <a:rPr lang="en-US" dirty="0"/>
              <a:t>Let us try in Spyder.</a:t>
            </a:r>
          </a:p>
        </p:txBody>
      </p:sp>
    </p:spTree>
    <p:extLst>
      <p:ext uri="{BB962C8B-B14F-4D97-AF65-F5344CB8AC3E}">
        <p14:creationId xmlns:p14="http://schemas.microsoft.com/office/powerpoint/2010/main" val="38250566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80FDE-5C08-4A4C-BDB5-91E352727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84EB0-AC24-BF48-B1E2-9ED0E5E91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uses ‘dynamic typing’, meaning you can reassign variables to different data types. </a:t>
            </a:r>
          </a:p>
          <a:p>
            <a:r>
              <a:rPr lang="en-US" dirty="0"/>
              <a:t>This makes Python very flexible in assigning data types; it differs from other languages that are ‘statically typed’.</a:t>
            </a:r>
          </a:p>
          <a:p>
            <a:r>
              <a:rPr lang="en-US" dirty="0"/>
              <a:t>Lets check in Spyder</a:t>
            </a:r>
          </a:p>
        </p:txBody>
      </p:sp>
    </p:spTree>
    <p:extLst>
      <p:ext uri="{BB962C8B-B14F-4D97-AF65-F5344CB8AC3E}">
        <p14:creationId xmlns:p14="http://schemas.microsoft.com/office/powerpoint/2010/main" val="19767317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F6BF8-9C78-E047-B3D2-F1AE01A31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74CFF-D13C-BE4B-A651-4A82348F2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names you use when creating these labels need to follow a few rules:</a:t>
            </a:r>
          </a:p>
          <a:p>
            <a:pPr marL="457200" lvl="1" indent="0">
              <a:buNone/>
            </a:pPr>
            <a:r>
              <a:rPr lang="en-US" dirty="0"/>
              <a:t>1. Names can not start with a number. </a:t>
            </a:r>
          </a:p>
          <a:p>
            <a:pPr marL="457200" lvl="1" indent="0">
              <a:buNone/>
            </a:pPr>
            <a:r>
              <a:rPr lang="en-US" dirty="0"/>
              <a:t>2. There can be no spaces in the name, use _ instead. </a:t>
            </a:r>
          </a:p>
          <a:p>
            <a:pPr marL="457200" lvl="1" indent="0">
              <a:buNone/>
            </a:pPr>
            <a:r>
              <a:rPr lang="en-US" dirty="0"/>
              <a:t>3. Can't use any of these symbols :'",&lt;&gt;/?|\()!@#$%^&amp;*~-+ </a:t>
            </a:r>
          </a:p>
          <a:p>
            <a:pPr marL="457200" lvl="1" indent="0">
              <a:buNone/>
            </a:pPr>
            <a:r>
              <a:rPr lang="en-US" dirty="0"/>
              <a:t>4. It's considered best practice that names are lowercase. </a:t>
            </a:r>
          </a:p>
          <a:p>
            <a:pPr marL="457200" lvl="1" indent="0">
              <a:buNone/>
            </a:pPr>
            <a:r>
              <a:rPr lang="en-US" dirty="0"/>
              <a:t>5. Avoid using the characters 'l' (lowercase letter el), 'O' (uppercase letter oh), or 'I' (uppercase letter eye) as single character variable names. </a:t>
            </a:r>
          </a:p>
          <a:p>
            <a:pPr marL="457200" lvl="1" indent="0">
              <a:buNone/>
            </a:pPr>
            <a:r>
              <a:rPr lang="en-US" dirty="0"/>
              <a:t>6. Avoid using words that have special meaning in Python like "list" and "</a:t>
            </a:r>
            <a:r>
              <a:rPr lang="en-US" dirty="0" err="1"/>
              <a:t>str</a:t>
            </a:r>
            <a:r>
              <a:rPr lang="en-US" dirty="0"/>
              <a:t>" </a:t>
            </a:r>
          </a:p>
          <a:p>
            <a:r>
              <a:rPr lang="en-US" dirty="0"/>
              <a:t>Using variable names can be a very useful way to keep track of different variables in Python. For example: (Go to Spyder example)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7324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DD8B2-1E0C-124E-BC3A-62296C73C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Variable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A2CD6-28B5-4148-9A79-AB42BD8BB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can check what type of object is assigned to a variable using Python's built-in `type()` function. Common data types include:</a:t>
            </a:r>
          </a:p>
          <a:p>
            <a:r>
              <a:rPr lang="en-US" dirty="0" err="1"/>
              <a:t>int</a:t>
            </a:r>
            <a:r>
              <a:rPr lang="en-US" dirty="0"/>
              <a:t> (for integer)</a:t>
            </a:r>
          </a:p>
          <a:p>
            <a:r>
              <a:rPr lang="en-US" dirty="0" smtClean="0"/>
              <a:t>Float (for decimals)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3507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37D18-5916-DA4D-B568-292176E30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16CE3-8DB1-BE46-8581-7A32B122C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enters the values in the Console and that value is then used in the program as it was required.</a:t>
            </a:r>
          </a:p>
          <a:p>
            <a:r>
              <a:rPr lang="en-US" dirty="0"/>
              <a:t>To take input from the user we make use of a built-in function </a:t>
            </a:r>
            <a:r>
              <a:rPr lang="en-US" i="1" dirty="0"/>
              <a:t>input()</a:t>
            </a:r>
            <a:r>
              <a:rPr lang="en-US" dirty="0"/>
              <a:t>.</a:t>
            </a:r>
          </a:p>
          <a:p>
            <a:r>
              <a:rPr lang="en-US" dirty="0"/>
              <a:t>Let’s try in Spyder.</a:t>
            </a:r>
          </a:p>
        </p:txBody>
      </p:sp>
    </p:spTree>
    <p:extLst>
      <p:ext uri="{BB962C8B-B14F-4D97-AF65-F5344CB8AC3E}">
        <p14:creationId xmlns:p14="http://schemas.microsoft.com/office/powerpoint/2010/main" val="1925511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1DECD0-5D5F-6646-A3D9-5842DB9B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76ED12-A26F-1D4B-BAEE-6DA935B27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Miniconda/Anaconda on our Machines</a:t>
            </a:r>
          </a:p>
          <a:p>
            <a:r>
              <a:rPr lang="en-US" dirty="0"/>
              <a:t>Get Started with Spyder</a:t>
            </a:r>
          </a:p>
          <a:p>
            <a:r>
              <a:rPr lang="en-US" dirty="0"/>
              <a:t>Python as a Calculator</a:t>
            </a:r>
          </a:p>
          <a:p>
            <a:r>
              <a:rPr lang="en-US" dirty="0"/>
              <a:t>Variables and Expressions</a:t>
            </a:r>
          </a:p>
          <a:p>
            <a:r>
              <a:rPr lang="en-US" dirty="0"/>
              <a:t>Comparison Operators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0380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D0181-E033-4249-8122-766D2952D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Next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2C47D-3FAE-CC42-AF8E-0F41375B5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you have the necessary tools required to write programs that involve </a:t>
            </a:r>
            <a:r>
              <a:rPr lang="en-US" dirty="0" smtClean="0"/>
              <a:t>calculations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413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Tooling Up</a:t>
            </a:r>
            <a:endParaRPr dirty="0"/>
          </a:p>
        </p:txBody>
      </p:sp>
      <p:sp>
        <p:nvSpPr>
          <p:cNvPr id="303" name="Google Shape;303;p17"/>
          <p:cNvSpPr txBox="1">
            <a:spLocks noGrp="1"/>
          </p:cNvSpPr>
          <p:nvPr>
            <p:ph idx="1"/>
          </p:nvPr>
        </p:nvSpPr>
        <p:spPr>
          <a:xfrm>
            <a:off x="838200" y="1383957"/>
            <a:ext cx="10515600" cy="479300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-US" sz="2000" dirty="0"/>
              <a:t>To Install Python we will use either</a:t>
            </a:r>
          </a:p>
          <a:p>
            <a:pPr marL="609585" lvl="1" indent="0">
              <a:buNone/>
            </a:pPr>
            <a:r>
              <a:rPr lang="en-US" dirty="0"/>
              <a:t> The free Anaconda Distribution or Miniconda Distribution.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Anaconda/Miniconda Can Be Installed on any major OS : Windows, Linux or MacOS.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Anaconda includes Python as well as many other useful Libraries including Spyder that we will use in this course.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Can use other IDEs (Integrated Development Environment) like Jupyter or IDLE.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695062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4CF3B2-4CF4-204B-8D6A-BADC7B5F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One to Select?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BB129F1-5B02-1C4B-9C8F-F64F00FDC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Choose </a:t>
            </a:r>
            <a:r>
              <a:rPr lang="en-US" b="1" dirty="0"/>
              <a:t>Anaconda</a:t>
            </a:r>
            <a:r>
              <a:rPr lang="en-US" dirty="0"/>
              <a:t> if you:</a:t>
            </a:r>
          </a:p>
          <a:p>
            <a:pPr lvl="1"/>
            <a:r>
              <a:rPr lang="en-US" dirty="0"/>
              <a:t>Are new to </a:t>
            </a:r>
            <a:r>
              <a:rPr lang="en-US" dirty="0" err="1"/>
              <a:t>conda</a:t>
            </a:r>
            <a:r>
              <a:rPr lang="en-US" dirty="0"/>
              <a:t> or Python.</a:t>
            </a:r>
          </a:p>
          <a:p>
            <a:pPr lvl="1"/>
            <a:r>
              <a:rPr lang="en-US" dirty="0"/>
              <a:t>Like the convenience of having Python and over 150 scientific packages automatically installed at once.</a:t>
            </a:r>
          </a:p>
          <a:p>
            <a:pPr lvl="1"/>
            <a:r>
              <a:rPr lang="en-US" dirty="0"/>
              <a:t>Have the time and disk space—a few minutes and 300 MB.</a:t>
            </a:r>
          </a:p>
          <a:p>
            <a:pPr lvl="1"/>
            <a:r>
              <a:rPr lang="en-US" dirty="0"/>
              <a:t>Do not want to individually install each of the packages you want to use.</a:t>
            </a:r>
          </a:p>
          <a:p>
            <a:r>
              <a:rPr lang="en-US" dirty="0"/>
              <a:t>Choose </a:t>
            </a:r>
            <a:r>
              <a:rPr lang="en-US" b="1" dirty="0"/>
              <a:t>Miniconda</a:t>
            </a:r>
            <a:r>
              <a:rPr lang="en-US" dirty="0"/>
              <a:t> if you:</a:t>
            </a:r>
          </a:p>
          <a:p>
            <a:pPr lvl="1"/>
            <a:r>
              <a:rPr lang="en-US" dirty="0"/>
              <a:t>Do not mind installing each of the packages you want to use individually.</a:t>
            </a:r>
          </a:p>
          <a:p>
            <a:pPr lvl="1"/>
            <a:r>
              <a:rPr lang="en-US" dirty="0"/>
              <a:t>Do not have time or disk space to install over 150 packages at once.</a:t>
            </a:r>
          </a:p>
          <a:p>
            <a:pPr lvl="1"/>
            <a:r>
              <a:rPr lang="en-US" dirty="0"/>
              <a:t>Want fast access to Python and the </a:t>
            </a:r>
            <a:r>
              <a:rPr lang="en-US" dirty="0" err="1"/>
              <a:t>conda</a:t>
            </a:r>
            <a:r>
              <a:rPr lang="en-US" dirty="0"/>
              <a:t> commands and you wish to sort out the other programs later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0646D9-8C74-8848-B1A8-CD4B02BB5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22173" y="5857103"/>
            <a:ext cx="7957751" cy="864373"/>
          </a:xfrm>
        </p:spPr>
        <p:txBody>
          <a:bodyPr/>
          <a:lstStyle/>
          <a:p>
            <a:r>
              <a:rPr lang="en-US" sz="1400" dirty="0"/>
              <a:t>Reference: https://</a:t>
            </a:r>
            <a:r>
              <a:rPr lang="en-US" sz="1400" dirty="0" err="1"/>
              <a:t>conda.io</a:t>
            </a:r>
            <a:r>
              <a:rPr lang="en-US" sz="1400" dirty="0"/>
              <a:t>/docs/user-guide/install/</a:t>
            </a:r>
            <a:r>
              <a:rPr lang="en-US" sz="1400" dirty="0" err="1"/>
              <a:t>download.html#anaconda-or-miniconda</a:t>
            </a:r>
            <a:endParaRPr lang="en-US" sz="1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787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1098667" y="2151767"/>
            <a:ext cx="7970800" cy="249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Course Software Setup</a:t>
            </a:r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427899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>
            <a:spLocks noGrp="1"/>
          </p:cNvSpPr>
          <p:nvPr>
            <p:ph type="title"/>
          </p:nvPr>
        </p:nvSpPr>
        <p:spPr>
          <a:xfrm>
            <a:off x="1098667" y="2151767"/>
            <a:ext cx="5279200" cy="249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609585" indent="-609585">
              <a:buAutoNum type="arabicPeriod"/>
            </a:pPr>
            <a:r>
              <a:rPr lang="en" dirty="0"/>
              <a:t>Install Anaconda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8D81DC-AA96-BA49-9739-3B5E0831E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662" y="1655547"/>
            <a:ext cx="5440412" cy="388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94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>
            <a:spLocks noGrp="1"/>
          </p:cNvSpPr>
          <p:nvPr>
            <p:ph type="body" idx="1"/>
          </p:nvPr>
        </p:nvSpPr>
        <p:spPr>
          <a:xfrm>
            <a:off x="1738400" y="5518633"/>
            <a:ext cx="7790800" cy="71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/>
              <a:t>Download Anaconda: </a:t>
            </a:r>
            <a:r>
              <a:rPr lang="en" dirty="0" err="1"/>
              <a:t>www.anaconda.com</a:t>
            </a:r>
            <a:r>
              <a:rPr lang="en" dirty="0"/>
              <a:t>/downloads</a:t>
            </a:r>
            <a:endParaRPr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A19648-CCE7-2041-BC2C-D5676A452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960" y="10150"/>
            <a:ext cx="11644081" cy="517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45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>
            <a:spLocks noGrp="1"/>
          </p:cNvSpPr>
          <p:nvPr>
            <p:ph type="body" idx="1"/>
          </p:nvPr>
        </p:nvSpPr>
        <p:spPr>
          <a:xfrm>
            <a:off x="1738399" y="5518633"/>
            <a:ext cx="9395039" cy="185835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sz="2000" dirty="0"/>
              <a:t>Select </a:t>
            </a:r>
            <a:r>
              <a:rPr lang="en" sz="2000" b="1" dirty="0"/>
              <a:t>Windows, Mac or Linux.</a:t>
            </a:r>
          </a:p>
          <a:p>
            <a:pPr marL="0" indent="0"/>
            <a:r>
              <a:rPr lang="en-US" sz="2000" dirty="0"/>
              <a:t>Follow the instructions (Wizard will guide you through the process)</a:t>
            </a:r>
          </a:p>
          <a:p>
            <a:pPr marL="0" indent="0"/>
            <a:r>
              <a:rPr lang="en-US" sz="2000" dirty="0"/>
              <a:t>Guide : </a:t>
            </a:r>
            <a:r>
              <a:rPr lang="en-US" sz="2000" dirty="0">
                <a:hlinkClick r:id="rId3"/>
              </a:rPr>
              <a:t>http://docs.anaconda.com/anaconda/install/</a:t>
            </a:r>
            <a:r>
              <a:rPr lang="en-US" sz="2000" dirty="0"/>
              <a:t> windows/ </a:t>
            </a:r>
          </a:p>
          <a:p>
            <a:pPr marL="0" indent="0"/>
            <a:endParaRPr b="1"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1B033C31-7FE9-2542-ACC8-9155D6181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48426"/>
            <a:ext cx="12192000" cy="475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895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2981</TotalTime>
  <Words>1193</Words>
  <Application>Microsoft Office PowerPoint</Application>
  <PresentationFormat>Widescreen</PresentationFormat>
  <Paragraphs>164</Paragraphs>
  <Slides>30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Wingdings</vt:lpstr>
      <vt:lpstr>Office Theme</vt:lpstr>
      <vt:lpstr>1_Office Theme</vt:lpstr>
      <vt:lpstr>Lecture 2: Introduction to Computer Programming Course - CS1010</vt:lpstr>
      <vt:lpstr>Announcement</vt:lpstr>
      <vt:lpstr>Goals</vt:lpstr>
      <vt:lpstr>Tooling Up</vt:lpstr>
      <vt:lpstr>Which One to Select?</vt:lpstr>
      <vt:lpstr>Course Software Setup</vt:lpstr>
      <vt:lpstr>Install Anaconda</vt:lpstr>
      <vt:lpstr>PowerPoint Presentation</vt:lpstr>
      <vt:lpstr>PowerPoint Presentation</vt:lpstr>
      <vt:lpstr>To Get Spyder</vt:lpstr>
      <vt:lpstr>Install Miniconda</vt:lpstr>
      <vt:lpstr> Install Miniconda</vt:lpstr>
      <vt:lpstr>Install (Windows)</vt:lpstr>
      <vt:lpstr>Install (Mac)</vt:lpstr>
      <vt:lpstr>For Miniconda Get Spyder</vt:lpstr>
      <vt:lpstr>Spyder</vt:lpstr>
      <vt:lpstr>Before we begin</vt:lpstr>
      <vt:lpstr>Basic Elements of Python</vt:lpstr>
      <vt:lpstr>Jump in to our first Program!</vt:lpstr>
      <vt:lpstr>Objects and Operators</vt:lpstr>
      <vt:lpstr>Object types for numeric data</vt:lpstr>
      <vt:lpstr>Types of numbers </vt:lpstr>
      <vt:lpstr>Numbers</vt:lpstr>
      <vt:lpstr>Variable assignment</vt:lpstr>
      <vt:lpstr>Assigning and Re-Assigning Variables</vt:lpstr>
      <vt:lpstr>Dynamic Typing</vt:lpstr>
      <vt:lpstr>Variable Names</vt:lpstr>
      <vt:lpstr>Determine Variable Type</vt:lpstr>
      <vt:lpstr>User Input</vt:lpstr>
      <vt:lpstr>For Next Lecture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Course: Python 1</dc:title>
  <dc:creator>Uzma Mushtaque</dc:creator>
  <cp:lastModifiedBy>mushtu</cp:lastModifiedBy>
  <cp:revision>64</cp:revision>
  <cp:lastPrinted>2019-01-15T14:56:36Z</cp:lastPrinted>
  <dcterms:created xsi:type="dcterms:W3CDTF">2019-01-12T14:02:31Z</dcterms:created>
  <dcterms:modified xsi:type="dcterms:W3CDTF">2019-09-05T02:01:03Z</dcterms:modified>
</cp:coreProperties>
</file>